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8" r:id="rId13"/>
    <p:sldId id="266" r:id="rId14"/>
    <p:sldId id="271" r:id="rId15"/>
    <p:sldId id="269" r:id="rId16"/>
    <p:sldId id="270" r:id="rId17"/>
    <p:sldId id="275" r:id="rId18"/>
    <p:sldId id="276" r:id="rId19"/>
    <p:sldId id="277" r:id="rId20"/>
    <p:sldId id="278" r:id="rId21"/>
    <p:sldId id="273" r:id="rId22"/>
    <p:sldId id="272" r:id="rId23"/>
    <p:sldId id="27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206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8DED4-6A50-284E-A9C9-F9C559A1B716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C6CC9-07F5-244A-A032-5BD67129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1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C6CC9-07F5-244A-A032-5BD67129BD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81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10A10-43E6-914D-A5FD-1D97B483A70F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AF14-DC1D-4545-9BAA-EFFDC7C3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1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10A10-43E6-914D-A5FD-1D97B483A70F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AF14-DC1D-4545-9BAA-EFFDC7C3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8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10A10-43E6-914D-A5FD-1D97B483A70F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AF14-DC1D-4545-9BAA-EFFDC7C3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1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10A10-43E6-914D-A5FD-1D97B483A70F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AF14-DC1D-4545-9BAA-EFFDC7C3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4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10A10-43E6-914D-A5FD-1D97B483A70F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AF14-DC1D-4545-9BAA-EFFDC7C3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3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10A10-43E6-914D-A5FD-1D97B483A70F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AF14-DC1D-4545-9BAA-EFFDC7C3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10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10A10-43E6-914D-A5FD-1D97B483A70F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AF14-DC1D-4545-9BAA-EFFDC7C3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0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10A10-43E6-914D-A5FD-1D97B483A70F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AF14-DC1D-4545-9BAA-EFFDC7C3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48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10A10-43E6-914D-A5FD-1D97B483A70F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AF14-DC1D-4545-9BAA-EFFDC7C3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7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10A10-43E6-914D-A5FD-1D97B483A70F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AF14-DC1D-4545-9BAA-EFFDC7C3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8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10A10-43E6-914D-A5FD-1D97B483A70F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EAF14-DC1D-4545-9BAA-EFFDC7C3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18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10A10-43E6-914D-A5FD-1D97B483A70F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EAF14-DC1D-4545-9BAA-EFFDC7C38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1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dsn.or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763" y="418478"/>
            <a:ext cx="8687612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00FF"/>
                </a:solidFill>
              </a:rPr>
              <a:t>The Grand Challenge of Sustainable Development:</a:t>
            </a:r>
          </a:p>
          <a:p>
            <a:pPr algn="ctr"/>
            <a:endParaRPr lang="en-US" sz="3200" i="1" dirty="0">
              <a:solidFill>
                <a:srgbClr val="0000FF"/>
              </a:solidFill>
            </a:endParaRPr>
          </a:p>
          <a:p>
            <a:pPr algn="ctr"/>
            <a:r>
              <a:rPr lang="en-US" sz="3200" i="1" dirty="0" smtClean="0">
                <a:solidFill>
                  <a:srgbClr val="0000FF"/>
                </a:solidFill>
              </a:rPr>
              <a:t>Laying the Vital Foundations for the 21</a:t>
            </a:r>
            <a:r>
              <a:rPr lang="en-US" sz="3200" i="1" baseline="30000" dirty="0" smtClean="0">
                <a:solidFill>
                  <a:srgbClr val="0000FF"/>
                </a:solidFill>
              </a:rPr>
              <a:t>st</a:t>
            </a:r>
            <a:r>
              <a:rPr lang="en-US" sz="3200" i="1" dirty="0" smtClean="0">
                <a:solidFill>
                  <a:srgbClr val="0000FF"/>
                </a:solidFill>
              </a:rPr>
              <a:t> Century</a:t>
            </a:r>
          </a:p>
          <a:p>
            <a:pPr algn="ctr"/>
            <a:endParaRPr lang="en-US" sz="3200" i="1" dirty="0">
              <a:solidFill>
                <a:srgbClr val="0000FF"/>
              </a:solidFill>
            </a:endParaRP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Prof. Jeffrey D. Sachs</a:t>
            </a:r>
          </a:p>
          <a:p>
            <a:pPr algn="ctr"/>
            <a:r>
              <a:rPr lang="en-US" sz="3200" dirty="0" smtClean="0"/>
              <a:t>Special Advisor to </a:t>
            </a:r>
          </a:p>
          <a:p>
            <a:pPr algn="ctr"/>
            <a:r>
              <a:rPr lang="en-US" sz="3200" dirty="0" smtClean="0"/>
              <a:t>UN Secretary General Ban Ki-moon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High-Level Political Forum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July 8, 2014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081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02" y="1295400"/>
            <a:ext cx="8145298" cy="49040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09600"/>
            <a:ext cx="7629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BEIJING ENVELOPED IN POLLUTION, JANUARY 2014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12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9013" y="735013"/>
            <a:ext cx="7351712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1340692" y="5916613"/>
            <a:ext cx="70000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Algal Bloom, </a:t>
            </a:r>
            <a:r>
              <a:rPr lang="en-US" sz="2800" dirty="0" err="1"/>
              <a:t>Qindao</a:t>
            </a:r>
            <a:r>
              <a:rPr lang="en-US" sz="2800" dirty="0"/>
              <a:t>, Shandong Province,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57200"/>
            <a:ext cx="7848600" cy="5226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514600" y="5945832"/>
            <a:ext cx="445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BEICHUAN, SICHUAN PROVINCE, JULY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30200"/>
            <a:ext cx="6705600" cy="599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2286000"/>
            <a:ext cx="164190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some </a:t>
            </a:r>
          </a:p>
          <a:p>
            <a:r>
              <a:rPr lang="en-US" dirty="0" smtClean="0"/>
              <a:t>measurements,</a:t>
            </a:r>
          </a:p>
          <a:p>
            <a:r>
              <a:rPr lang="en-US" dirty="0" smtClean="0"/>
              <a:t>Typhoon </a:t>
            </a:r>
          </a:p>
          <a:p>
            <a:r>
              <a:rPr lang="en-US" dirty="0" smtClean="0"/>
              <a:t>Haiyan was the</a:t>
            </a:r>
          </a:p>
          <a:p>
            <a:r>
              <a:rPr lang="en-US" dirty="0" smtClean="0"/>
              <a:t>most intense</a:t>
            </a:r>
          </a:p>
          <a:p>
            <a:r>
              <a:rPr lang="en-US" dirty="0" smtClean="0"/>
              <a:t>storm ever to</a:t>
            </a:r>
          </a:p>
          <a:p>
            <a:r>
              <a:rPr lang="en-US" dirty="0" smtClean="0"/>
              <a:t>make landfall</a:t>
            </a:r>
          </a:p>
        </p:txBody>
      </p:sp>
    </p:spTree>
    <p:extLst>
      <p:ext uri="{BB962C8B-B14F-4D97-AF65-F5344CB8AC3E}">
        <p14:creationId xmlns:p14="http://schemas.microsoft.com/office/powerpoint/2010/main" val="3619118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1000"/>
            <a:ext cx="79248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9462" y="71789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282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14"/>
            <a:ext cx="9144000" cy="6086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9267" y="6260678"/>
            <a:ext cx="1693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PERTH 2011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2602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6680" y="6133612"/>
            <a:ext cx="6612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QUEENSLAND FLOODS, JANUARY 2013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23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711200"/>
            <a:ext cx="7239000" cy="543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02049" y="1553647"/>
            <a:ext cx="3877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California Drought </a:t>
            </a:r>
          </a:p>
          <a:p>
            <a:r>
              <a:rPr lang="en-US" sz="3200" dirty="0" smtClean="0"/>
              <a:t>Monitor, May 2014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666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016000"/>
            <a:ext cx="7239000" cy="482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00" y="6147038"/>
            <a:ext cx="380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STEVENS CREEK RESERVOIR, MAY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47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66911"/>
            <a:ext cx="7924800" cy="445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660679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BOSNIA, May 16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79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8931" y="739104"/>
            <a:ext cx="721562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Building Blocks of the Next 18 Months:</a:t>
            </a:r>
          </a:p>
          <a:p>
            <a:endParaRPr lang="en-US" sz="3200" dirty="0"/>
          </a:p>
          <a:p>
            <a:r>
              <a:rPr lang="en-US" sz="3200" dirty="0" smtClean="0"/>
              <a:t>Sustainable Development Goals</a:t>
            </a:r>
          </a:p>
          <a:p>
            <a:endParaRPr lang="en-US" sz="3200" dirty="0"/>
          </a:p>
          <a:p>
            <a:r>
              <a:rPr lang="en-US" sz="3200" dirty="0" smtClean="0"/>
              <a:t>Comprehensive Climate Agreement</a:t>
            </a:r>
          </a:p>
          <a:p>
            <a:endParaRPr lang="en-US" sz="3200" dirty="0"/>
          </a:p>
          <a:p>
            <a:r>
              <a:rPr lang="en-US" sz="3200" dirty="0" smtClean="0"/>
              <a:t>The Means of Implementation</a:t>
            </a:r>
          </a:p>
          <a:p>
            <a:endParaRPr lang="en-US" sz="3200" dirty="0" smtClean="0"/>
          </a:p>
          <a:p>
            <a:r>
              <a:rPr lang="en-US" sz="3200" dirty="0" smtClean="0"/>
              <a:t>Data, Monitoring and Updating</a:t>
            </a:r>
          </a:p>
          <a:p>
            <a:endParaRPr lang="en-US" sz="3200" dirty="0"/>
          </a:p>
          <a:p>
            <a:r>
              <a:rPr lang="en-US" sz="3200" dirty="0" smtClean="0"/>
              <a:t>Governance and Accountability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9838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56051"/>
            <a:ext cx="7924800" cy="4457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5863328"/>
            <a:ext cx="328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BELGRADE, SERBIA, MAY 16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132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330200"/>
            <a:ext cx="6985000" cy="61976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1079500" y="4863590"/>
            <a:ext cx="3284759" cy="11888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661376" y="2040006"/>
            <a:ext cx="2175373" cy="430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4279" y="618756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2-degree C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75850" y="249505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BAU: </a:t>
            </a:r>
          </a:p>
          <a:p>
            <a:r>
              <a:rPr lang="en-US" dirty="0" smtClean="0"/>
              <a:t>4-6 degree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675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2070"/>
            <a:ext cx="9144000" cy="4733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800" y="360757"/>
            <a:ext cx="8514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PRACTICAL SOLUTIONS TO ENERGY TRANSFORMATION</a:t>
            </a:r>
            <a:endParaRPr lang="en-US" sz="2800" dirty="0"/>
          </a:p>
          <a:p>
            <a:pPr algn="ctr"/>
            <a:r>
              <a:rPr lang="en-US" sz="2800" dirty="0" smtClean="0"/>
              <a:t>AT </a:t>
            </a:r>
            <a:r>
              <a:rPr lang="en-US" sz="2800" dirty="0" smtClean="0">
                <a:hlinkClick r:id="rId3"/>
              </a:rPr>
              <a:t>WWW.UNSDSN.ORG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3954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5992" y="187594"/>
            <a:ext cx="7850599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SOME KEY ELEMENTS FOR 2015:</a:t>
            </a:r>
          </a:p>
          <a:p>
            <a:endParaRPr lang="en-US" sz="3200" dirty="0"/>
          </a:p>
          <a:p>
            <a:r>
              <a:rPr lang="en-US" sz="3200" dirty="0" smtClean="0"/>
              <a:t>SDGs: 10 Headline Goals</a:t>
            </a:r>
          </a:p>
          <a:p>
            <a:endParaRPr lang="en-US" sz="3200" dirty="0"/>
          </a:p>
          <a:p>
            <a:r>
              <a:rPr lang="en-US" sz="3200" dirty="0" smtClean="0"/>
              <a:t>Means of Implementation:</a:t>
            </a:r>
          </a:p>
          <a:p>
            <a:r>
              <a:rPr lang="en-US" sz="3200" dirty="0" smtClean="0"/>
              <a:t>ODA, Climate Financing, Technology RDD&amp;D, Financial Sector Reform</a:t>
            </a:r>
          </a:p>
          <a:p>
            <a:endParaRPr lang="en-US" sz="3200" dirty="0"/>
          </a:p>
          <a:p>
            <a:r>
              <a:rPr lang="en-US" sz="3200" dirty="0" smtClean="0"/>
              <a:t>2-Degree C Climate Agreement</a:t>
            </a:r>
          </a:p>
          <a:p>
            <a:endParaRPr lang="en-US" sz="3200" dirty="0"/>
          </a:p>
          <a:p>
            <a:r>
              <a:rPr lang="en-US" sz="3200" dirty="0" smtClean="0"/>
              <a:t>Annual High-Quality Data Cycle</a:t>
            </a:r>
          </a:p>
          <a:p>
            <a:endParaRPr lang="en-US" sz="3200" dirty="0"/>
          </a:p>
          <a:p>
            <a:r>
              <a:rPr lang="en-US" sz="3200" dirty="0" smtClean="0"/>
              <a:t>Annual High-Level Political Review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4813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901" y="524617"/>
            <a:ext cx="6295020" cy="570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8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7338" y="995363"/>
            <a:ext cx="66167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1557338" y="6208713"/>
            <a:ext cx="32432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 pitchFamily="-84" charset="0"/>
              </a:rPr>
              <a:t>Source: Rockström et al 2009a)</a:t>
            </a:r>
          </a:p>
          <a:p>
            <a:endParaRPr lang="en-US">
              <a:latin typeface="Calibri" pitchFamily="-84" charset="0"/>
            </a:endParaRPr>
          </a:p>
        </p:txBody>
      </p:sp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722313" y="225425"/>
            <a:ext cx="77533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/>
              <a:t>“PLANETARY BOUNDARIES”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41" y="810092"/>
            <a:ext cx="8296726" cy="5818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1462" y="257118"/>
            <a:ext cx="694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HOTTEST MAY IN RECORDED HISTORY (Anomalies relative to 1981-2010)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560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21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70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205919"/>
            <a:ext cx="7200900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200" y="531657"/>
            <a:ext cx="7258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MEGA-DROUGHT IN SAO PAULO, BRAZIL FEBRUARY 2014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6863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57" y="1197715"/>
            <a:ext cx="7348646" cy="4906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341" y="371405"/>
            <a:ext cx="7417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Drought and Forest Fires in Sumatra, March 2014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0336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76" y="1574799"/>
            <a:ext cx="8695722" cy="43478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5568" y="434025"/>
            <a:ext cx="73733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/>
              <a:t>LOW WATER LEVELS IN ISTANBUL’S ALIBEYK</a:t>
            </a:r>
            <a:r>
              <a:rPr lang="tr-TR" sz="2400" cap="all" dirty="0" smtClean="0"/>
              <a:t>ö</a:t>
            </a:r>
            <a:r>
              <a:rPr lang="tr-TR" sz="2400" dirty="0" smtClean="0"/>
              <a:t>Y RESERVOIR</a:t>
            </a:r>
          </a:p>
          <a:p>
            <a:r>
              <a:rPr lang="tr-TR" sz="2400" cap="all" dirty="0" smtClean="0"/>
              <a:t>FEBRUARY 2014</a:t>
            </a:r>
            <a:endParaRPr lang="en-US" sz="2400" cap="all" dirty="0"/>
          </a:p>
        </p:txBody>
      </p:sp>
    </p:spTree>
    <p:extLst>
      <p:ext uri="{BB962C8B-B14F-4D97-AF65-F5344CB8AC3E}">
        <p14:creationId xmlns:p14="http://schemas.microsoft.com/office/powerpoint/2010/main" val="287747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233</Words>
  <Application>Microsoft Office PowerPoint</Application>
  <PresentationFormat>On-screen Show (4:3)</PresentationFormat>
  <Paragraphs>66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 Sachs</dc:creator>
  <cp:lastModifiedBy>DSD</cp:lastModifiedBy>
  <cp:revision>5</cp:revision>
  <dcterms:created xsi:type="dcterms:W3CDTF">2014-07-08T11:11:03Z</dcterms:created>
  <dcterms:modified xsi:type="dcterms:W3CDTF">2014-07-08T15:01:02Z</dcterms:modified>
</cp:coreProperties>
</file>